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7"/>
  </p:notesMasterIdLst>
  <p:handoutMasterIdLst>
    <p:handoutMasterId r:id="rId28"/>
  </p:handoutMasterIdLst>
  <p:sldIdLst>
    <p:sldId id="265" r:id="rId2"/>
    <p:sldId id="266" r:id="rId3"/>
    <p:sldId id="267" r:id="rId4"/>
    <p:sldId id="268" r:id="rId5"/>
    <p:sldId id="359" r:id="rId6"/>
    <p:sldId id="361" r:id="rId7"/>
    <p:sldId id="362" r:id="rId8"/>
    <p:sldId id="347" r:id="rId9"/>
    <p:sldId id="348" r:id="rId10"/>
    <p:sldId id="269" r:id="rId11"/>
    <p:sldId id="360" r:id="rId12"/>
    <p:sldId id="350" r:id="rId13"/>
    <p:sldId id="351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2" r:id="rId23"/>
    <p:sldId id="373" r:id="rId24"/>
    <p:sldId id="374" r:id="rId25"/>
    <p:sldId id="263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28D6CD"/>
    <a:srgbClr val="81DEFF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72" d="100"/>
          <a:sy n="72" d="100"/>
        </p:scale>
        <p:origin x="1140" y="3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1580" y="378198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Анализ социальных медиа с помощью Python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DE526-B4DC-78FD-CE6C-A39581D9C7FE}"/>
              </a:ext>
            </a:extLst>
          </p:cNvPr>
          <p:cNvSpPr txBox="1"/>
          <p:nvPr/>
        </p:nvSpPr>
        <p:spPr>
          <a:xfrm>
            <a:off x="2458387" y="4220170"/>
            <a:ext cx="428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Двойникова Анастасия Александровна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+7 911 998 34 40 (</a:t>
            </a:r>
            <a:r>
              <a:rPr lang="en-US" dirty="0">
                <a:solidFill>
                  <a:schemeClr val="bg1"/>
                </a:solidFill>
              </a:rPr>
              <a:t>Telegram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BE1A6-494F-B9D3-AF26-9D1A70AA3642}"/>
              </a:ext>
            </a:extLst>
          </p:cNvPr>
          <p:cNvSpPr txBox="1"/>
          <p:nvPr/>
        </p:nvSpPr>
        <p:spPr>
          <a:xfrm>
            <a:off x="942110" y="2369128"/>
            <a:ext cx="7419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rPr>
              <a:t>Векторизация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76453-3211-54E6-1CD1-87C1B827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Узнать сентимент текста без разметки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AF47A-8BFB-0CB1-CF3E-7BDDBB598E38}"/>
              </a:ext>
            </a:extLst>
          </p:cNvPr>
          <p:cNvSpPr txBox="1"/>
          <p:nvPr/>
        </p:nvSpPr>
        <p:spPr>
          <a:xfrm>
            <a:off x="697832" y="1227221"/>
            <a:ext cx="79408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Использовать параметр статистического вектора</a:t>
            </a:r>
          </a:p>
          <a:p>
            <a:r>
              <a:rPr lang="ru-RU" dirty="0"/>
              <a:t>		</a:t>
            </a:r>
            <a:r>
              <a:rPr lang="ru-RU" i="1" dirty="0"/>
              <a:t>Среднее значение сентимента всех слов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Если он больше 0*, то текст имеет положительный окрас</a:t>
            </a:r>
          </a:p>
          <a:p>
            <a:r>
              <a:rPr lang="ru-RU" dirty="0"/>
              <a:t>Если меньше 0* - отрицательный</a:t>
            </a:r>
          </a:p>
          <a:p>
            <a:r>
              <a:rPr lang="ru-RU" dirty="0"/>
              <a:t>Если равен 0* - нейтральный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46FE3-F4EC-41B5-4529-F16FEC0D9AA2}"/>
              </a:ext>
            </a:extLst>
          </p:cNvPr>
          <p:cNvSpPr txBox="1"/>
          <p:nvPr/>
        </p:nvSpPr>
        <p:spPr>
          <a:xfrm>
            <a:off x="505326" y="4295274"/>
            <a:ext cx="813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Пороговые значения можно регулировать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E3DCF-BB9F-0E13-9606-58F8606B7648}"/>
              </a:ext>
            </a:extLst>
          </p:cNvPr>
          <p:cNvSpPr txBox="1"/>
          <p:nvPr/>
        </p:nvSpPr>
        <p:spPr>
          <a:xfrm>
            <a:off x="8336398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223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62" y="249151"/>
            <a:ext cx="7543800" cy="527284"/>
          </a:xfrm>
        </p:spPr>
        <p:txBody>
          <a:bodyPr>
            <a:noAutofit/>
          </a:bodyPr>
          <a:lstStyle/>
          <a:p>
            <a:r>
              <a:rPr lang="ru-RU" sz="2800" dirty="0"/>
              <a:t>Методы извлечение текстовых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EA0CA-746C-276D-1F2F-1A435BC7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82" y="1013189"/>
            <a:ext cx="5585054" cy="3622738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C63AB40-455D-2FAF-D91D-C632079E89AE}"/>
              </a:ext>
            </a:extLst>
          </p:cNvPr>
          <p:cNvCxnSpPr/>
          <p:nvPr/>
        </p:nvCxnSpPr>
        <p:spPr>
          <a:xfrm>
            <a:off x="1908699" y="3790765"/>
            <a:ext cx="171339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72F59D1-D617-7B20-7772-BC1C1508DF25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57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312947"/>
            <a:ext cx="6824382" cy="527284"/>
          </a:xfrm>
        </p:spPr>
        <p:txBody>
          <a:bodyPr>
            <a:noAutofit/>
          </a:bodyPr>
          <a:lstStyle/>
          <a:p>
            <a:r>
              <a:rPr lang="ru-RU" sz="2800" dirty="0"/>
              <a:t>Метод </a:t>
            </a:r>
            <a:r>
              <a:rPr lang="en-US" sz="2800" dirty="0" err="1"/>
              <a:t>BoW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F088E-2B3F-3A26-C92C-F4BCD3E1A3A0}"/>
              </a:ext>
            </a:extLst>
          </p:cNvPr>
          <p:cNvSpPr txBox="1"/>
          <p:nvPr/>
        </p:nvSpPr>
        <p:spPr>
          <a:xfrm>
            <a:off x="475336" y="963316"/>
            <a:ext cx="7932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Bag of Words, </a:t>
            </a:r>
            <a:r>
              <a:rPr lang="en-US" dirty="0" err="1"/>
              <a:t>BoW</a:t>
            </a:r>
            <a:r>
              <a:rPr lang="en-US" dirty="0"/>
              <a:t> – </a:t>
            </a:r>
            <a:r>
              <a:rPr lang="ru-RU" dirty="0"/>
              <a:t>«Мешок слов»</a:t>
            </a:r>
            <a:r>
              <a:rPr lang="en-US" dirty="0"/>
              <a:t> - </a:t>
            </a:r>
            <a:r>
              <a:rPr lang="ru-RU" dirty="0"/>
              <a:t>метод представления текста. Рассматривает текст в виде неупорядоченного набора слов и представляет в виде матрицы, где строки соответствуют отдельному тексту, а столбцы слову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BD7EA-1FC3-A885-6249-F14285E91E1B}"/>
              </a:ext>
            </a:extLst>
          </p:cNvPr>
          <p:cNvSpPr txBox="1"/>
          <p:nvPr/>
        </p:nvSpPr>
        <p:spPr>
          <a:xfrm>
            <a:off x="341078" y="2116476"/>
            <a:ext cx="281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Т1 Вася любит котов.</a:t>
            </a:r>
          </a:p>
          <a:p>
            <a:r>
              <a:rPr lang="ru-RU" dirty="0"/>
              <a:t>Т2 Коты живут на улице.</a:t>
            </a:r>
          </a:p>
          <a:p>
            <a:r>
              <a:rPr lang="ru-RU" dirty="0"/>
              <a:t>Т3 Коты любят рыбу.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45306-A71C-1524-7B2D-57DBCFED1306}"/>
              </a:ext>
            </a:extLst>
          </p:cNvPr>
          <p:cNvSpPr txBox="1"/>
          <p:nvPr/>
        </p:nvSpPr>
        <p:spPr>
          <a:xfrm>
            <a:off x="341078" y="3876380"/>
            <a:ext cx="281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Т1 </a:t>
            </a:r>
            <a:r>
              <a:rPr lang="ru-RU" dirty="0" err="1"/>
              <a:t>вася</a:t>
            </a:r>
            <a:r>
              <a:rPr lang="ru-RU" dirty="0"/>
              <a:t> любить кот</a:t>
            </a:r>
          </a:p>
          <a:p>
            <a:r>
              <a:rPr lang="ru-RU" dirty="0"/>
              <a:t>Т2 кот жить улица</a:t>
            </a:r>
          </a:p>
          <a:p>
            <a:r>
              <a:rPr lang="ru-RU" dirty="0"/>
              <a:t>Т3 кот любить рыба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AA2B50BD-44E5-13CE-2C01-F9640C540ED3}"/>
              </a:ext>
            </a:extLst>
          </p:cNvPr>
          <p:cNvSpPr/>
          <p:nvPr/>
        </p:nvSpPr>
        <p:spPr>
          <a:xfrm>
            <a:off x="1310994" y="3200668"/>
            <a:ext cx="312601" cy="59757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Таблица 10">
            <a:extLst>
              <a:ext uri="{FF2B5EF4-FFF2-40B4-BE49-F238E27FC236}">
                <a16:creationId xmlns:a16="http://schemas.microsoft.com/office/drawing/2014/main" id="{A80241DF-508A-D4E9-1A97-7909BB7D7B87}"/>
              </a:ext>
            </a:extLst>
          </p:cNvPr>
          <p:cNvGraphicFramePr>
            <a:graphicFrameLocks noGrp="1"/>
          </p:cNvGraphicFramePr>
          <p:nvPr/>
        </p:nvGraphicFramePr>
        <p:xfrm>
          <a:off x="3070490" y="2458988"/>
          <a:ext cx="5638801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915">
                  <a:extLst>
                    <a:ext uri="{9D8B030D-6E8A-4147-A177-3AD203B41FA5}">
                      <a16:colId xmlns:a16="http://schemas.microsoft.com/office/drawing/2014/main" val="1702086473"/>
                    </a:ext>
                  </a:extLst>
                </a:gridCol>
                <a:gridCol w="682171">
                  <a:extLst>
                    <a:ext uri="{9D8B030D-6E8A-4147-A177-3AD203B41FA5}">
                      <a16:colId xmlns:a16="http://schemas.microsoft.com/office/drawing/2014/main" val="1620764432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4150401418"/>
                    </a:ext>
                  </a:extLst>
                </a:gridCol>
                <a:gridCol w="631371">
                  <a:extLst>
                    <a:ext uri="{9D8B030D-6E8A-4147-A177-3AD203B41FA5}">
                      <a16:colId xmlns:a16="http://schemas.microsoft.com/office/drawing/2014/main" val="1988529288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1584160280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3763757263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2759882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Вася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любить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жить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улица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рыба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08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Текст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Текст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7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Текст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0330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FEA1BB-44E4-846E-9D49-C18A345AD715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329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Метод </a:t>
            </a:r>
            <a:r>
              <a:rPr lang="en-US" sz="2800" dirty="0" err="1"/>
              <a:t>BoW</a:t>
            </a:r>
            <a:r>
              <a:rPr lang="en-US" sz="2800" dirty="0"/>
              <a:t>. TF-IDF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87385-78FF-3557-01AF-60BC6659268C}"/>
              </a:ext>
            </a:extLst>
          </p:cNvPr>
          <p:cNvSpPr txBox="1"/>
          <p:nvPr/>
        </p:nvSpPr>
        <p:spPr>
          <a:xfrm>
            <a:off x="457200" y="1157267"/>
            <a:ext cx="823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 Frequency Inverse Document Frequency, TF-IDF – </a:t>
            </a:r>
            <a:r>
              <a:rPr lang="ru-RU" dirty="0"/>
              <a:t>статистическая метрика, используемая для оценки важности слова в контексте документа.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86BF1F-753C-D8C9-EA85-B5F1EC90770C}"/>
                  </a:ext>
                </a:extLst>
              </p:cNvPr>
              <p:cNvSpPr txBox="1"/>
              <p:nvPr/>
            </p:nvSpPr>
            <p:spPr>
              <a:xfrm>
                <a:off x="293915" y="2506815"/>
                <a:ext cx="8313057" cy="665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𝐹𝐼𝐷𝐹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Количество употреблений слова в данном документе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Количество употреблений слова в других документах корпуса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86BF1F-753C-D8C9-EA85-B5F1EC907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5" y="2506815"/>
                <a:ext cx="8313057" cy="665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8EBB246-F1D1-096F-D383-06A95F2893FB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588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Метод </a:t>
            </a:r>
            <a:r>
              <a:rPr lang="en-US" sz="2800" dirty="0" err="1"/>
              <a:t>BoW</a:t>
            </a:r>
            <a:r>
              <a:rPr lang="en-US" sz="2800" dirty="0"/>
              <a:t>. TF-IDF. </a:t>
            </a:r>
            <a:r>
              <a:rPr lang="ru-RU" sz="2800" dirty="0"/>
              <a:t>Пример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56018-880E-1D29-71B5-F07B616F6885}"/>
              </a:ext>
            </a:extLst>
          </p:cNvPr>
          <p:cNvSpPr txBox="1"/>
          <p:nvPr/>
        </p:nvSpPr>
        <p:spPr>
          <a:xfrm>
            <a:off x="321854" y="1158878"/>
            <a:ext cx="281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Т1 Вася любит котов.</a:t>
            </a:r>
          </a:p>
          <a:p>
            <a:r>
              <a:rPr lang="ru-RU" dirty="0"/>
              <a:t>Т2 Коты живут на улице.</a:t>
            </a:r>
          </a:p>
          <a:p>
            <a:r>
              <a:rPr lang="ru-RU" dirty="0"/>
              <a:t>Т3 Коты любят рыбу.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763F1-139A-AA98-B40E-43617EC33669}"/>
              </a:ext>
            </a:extLst>
          </p:cNvPr>
          <p:cNvSpPr txBox="1"/>
          <p:nvPr/>
        </p:nvSpPr>
        <p:spPr>
          <a:xfrm>
            <a:off x="321854" y="2918782"/>
            <a:ext cx="281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Т1 </a:t>
            </a:r>
            <a:r>
              <a:rPr lang="ru-RU" dirty="0" err="1"/>
              <a:t>вася</a:t>
            </a:r>
            <a:r>
              <a:rPr lang="ru-RU" dirty="0"/>
              <a:t> любить кот</a:t>
            </a:r>
          </a:p>
          <a:p>
            <a:r>
              <a:rPr lang="ru-RU" dirty="0"/>
              <a:t>Т2 кот жить улица</a:t>
            </a:r>
          </a:p>
          <a:p>
            <a:r>
              <a:rPr lang="ru-RU" dirty="0"/>
              <a:t>Т3 кот любить рыба</a:t>
            </a:r>
          </a:p>
        </p:txBody>
      </p:sp>
      <p:graphicFrame>
        <p:nvGraphicFramePr>
          <p:cNvPr id="7" name="Таблица 10">
            <a:extLst>
              <a:ext uri="{FF2B5EF4-FFF2-40B4-BE49-F238E27FC236}">
                <a16:creationId xmlns:a16="http://schemas.microsoft.com/office/drawing/2014/main" id="{54AF8BD5-84CA-1E75-DD0B-A9ACD82A2598}"/>
              </a:ext>
            </a:extLst>
          </p:cNvPr>
          <p:cNvGraphicFramePr>
            <a:graphicFrameLocks noGrp="1"/>
          </p:cNvGraphicFramePr>
          <p:nvPr/>
        </p:nvGraphicFramePr>
        <p:xfrm>
          <a:off x="3208019" y="1149914"/>
          <a:ext cx="5638801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915">
                  <a:extLst>
                    <a:ext uri="{9D8B030D-6E8A-4147-A177-3AD203B41FA5}">
                      <a16:colId xmlns:a16="http://schemas.microsoft.com/office/drawing/2014/main" val="1702086473"/>
                    </a:ext>
                  </a:extLst>
                </a:gridCol>
                <a:gridCol w="682171">
                  <a:extLst>
                    <a:ext uri="{9D8B030D-6E8A-4147-A177-3AD203B41FA5}">
                      <a16:colId xmlns:a16="http://schemas.microsoft.com/office/drawing/2014/main" val="1620764432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4150401418"/>
                    </a:ext>
                  </a:extLst>
                </a:gridCol>
                <a:gridCol w="631371">
                  <a:extLst>
                    <a:ext uri="{9D8B030D-6E8A-4147-A177-3AD203B41FA5}">
                      <a16:colId xmlns:a16="http://schemas.microsoft.com/office/drawing/2014/main" val="1988529288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1584160280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3763757263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2759882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Вася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любить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жить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улица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рыба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08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Текст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1/1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0/1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0/1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0/1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Текст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0/1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1/1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1/1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0/1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7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Текст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0/1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0/1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0/1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1/1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033090"/>
                  </a:ext>
                </a:extLst>
              </a:tr>
            </a:tbl>
          </a:graphicData>
        </a:graphic>
      </p:graphicFrame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49C450DC-44D8-8258-1F21-8878876AFBA6}"/>
              </a:ext>
            </a:extLst>
          </p:cNvPr>
          <p:cNvSpPr/>
          <p:nvPr/>
        </p:nvSpPr>
        <p:spPr>
          <a:xfrm>
            <a:off x="1220708" y="2201705"/>
            <a:ext cx="312601" cy="59757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10">
            <a:extLst>
              <a:ext uri="{FF2B5EF4-FFF2-40B4-BE49-F238E27FC236}">
                <a16:creationId xmlns:a16="http://schemas.microsoft.com/office/drawing/2014/main" id="{045DFE8D-205B-7BD4-AA5C-9A6BADACDBFE}"/>
              </a:ext>
            </a:extLst>
          </p:cNvPr>
          <p:cNvGraphicFramePr>
            <a:graphicFrameLocks noGrp="1"/>
          </p:cNvGraphicFramePr>
          <p:nvPr/>
        </p:nvGraphicFramePr>
        <p:xfrm>
          <a:off x="3208019" y="3096936"/>
          <a:ext cx="5638801" cy="14963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915">
                  <a:extLst>
                    <a:ext uri="{9D8B030D-6E8A-4147-A177-3AD203B41FA5}">
                      <a16:colId xmlns:a16="http://schemas.microsoft.com/office/drawing/2014/main" val="1702086473"/>
                    </a:ext>
                  </a:extLst>
                </a:gridCol>
                <a:gridCol w="682171">
                  <a:extLst>
                    <a:ext uri="{9D8B030D-6E8A-4147-A177-3AD203B41FA5}">
                      <a16:colId xmlns:a16="http://schemas.microsoft.com/office/drawing/2014/main" val="1620764432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4150401418"/>
                    </a:ext>
                  </a:extLst>
                </a:gridCol>
                <a:gridCol w="631371">
                  <a:extLst>
                    <a:ext uri="{9D8B030D-6E8A-4147-A177-3AD203B41FA5}">
                      <a16:colId xmlns:a16="http://schemas.microsoft.com/office/drawing/2014/main" val="1988529288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1584160280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3763757263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2759882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Вася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любить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жить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улица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рыба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086704"/>
                  </a:ext>
                </a:extLst>
              </a:tr>
              <a:tr h="38385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Текст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Текст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0,33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7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Текст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0,33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033090"/>
                  </a:ext>
                </a:extLst>
              </a:tr>
            </a:tbl>
          </a:graphicData>
        </a:graphic>
      </p:graphicFrame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74E13483-7C0E-6355-16D5-0FFCBBEE8CBB}"/>
              </a:ext>
            </a:extLst>
          </p:cNvPr>
          <p:cNvSpPr/>
          <p:nvPr/>
        </p:nvSpPr>
        <p:spPr>
          <a:xfrm>
            <a:off x="5950857" y="2697744"/>
            <a:ext cx="188686" cy="34568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2C05A-34A6-38FE-170E-005677E90459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533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Метод </a:t>
            </a:r>
            <a:r>
              <a:rPr lang="en-US" sz="2800" dirty="0" err="1"/>
              <a:t>BoW</a:t>
            </a:r>
            <a:r>
              <a:rPr lang="en-US" sz="2800" dirty="0"/>
              <a:t>. TF-IDF. Python 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59ED21-C4C1-0AB6-CCBA-948EBD367540}"/>
              </a:ext>
            </a:extLst>
          </p:cNvPr>
          <p:cNvSpPr txBox="1"/>
          <p:nvPr/>
        </p:nvSpPr>
        <p:spPr>
          <a:xfrm>
            <a:off x="8160589" y="4628133"/>
            <a:ext cx="64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F629F-4057-3DCD-59AC-9B58594C67C5}"/>
              </a:ext>
            </a:extLst>
          </p:cNvPr>
          <p:cNvSpPr txBox="1"/>
          <p:nvPr/>
        </p:nvSpPr>
        <p:spPr>
          <a:xfrm>
            <a:off x="3106057" y="980644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Tf-idf</a:t>
            </a:r>
            <a:r>
              <a:rPr lang="en-US" dirty="0"/>
              <a:t>(</a:t>
            </a:r>
            <a:r>
              <a:rPr lang="en-US" dirty="0" err="1"/>
              <a:t>t,d</a:t>
            </a:r>
            <a:r>
              <a:rPr lang="en-US" dirty="0"/>
              <a:t>) = </a:t>
            </a:r>
            <a:r>
              <a:rPr lang="en-US" dirty="0" err="1"/>
              <a:t>tf</a:t>
            </a:r>
            <a:r>
              <a:rPr lang="en-US" dirty="0"/>
              <a:t>(</a:t>
            </a:r>
            <a:r>
              <a:rPr lang="en-US" dirty="0" err="1"/>
              <a:t>t,d</a:t>
            </a:r>
            <a:r>
              <a:rPr lang="en-US" dirty="0"/>
              <a:t>) x </a:t>
            </a:r>
            <a:r>
              <a:rPr lang="en-US" dirty="0" err="1"/>
              <a:t>idf</a:t>
            </a:r>
            <a:r>
              <a:rPr lang="en-US" dirty="0"/>
              <a:t>(t)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EC366-8AFF-4EA8-AC3F-014503A92D34}"/>
                  </a:ext>
                </a:extLst>
              </p:cNvPr>
              <p:cNvSpPr txBox="1"/>
              <p:nvPr/>
            </p:nvSpPr>
            <p:spPr>
              <a:xfrm>
                <a:off x="827314" y="1556840"/>
                <a:ext cx="698137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EC366-8AFF-4EA8-AC3F-014503A92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1556840"/>
                <a:ext cx="6981372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9CCD1E4-8497-A773-7DD9-AD219E4A6803}"/>
              </a:ext>
            </a:extLst>
          </p:cNvPr>
          <p:cNvSpPr txBox="1"/>
          <p:nvPr/>
        </p:nvSpPr>
        <p:spPr>
          <a:xfrm>
            <a:off x="326571" y="2307771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где </a:t>
            </a:r>
            <a:r>
              <a:rPr lang="en-US" dirty="0"/>
              <a:t>n</a:t>
            </a:r>
            <a:r>
              <a:rPr lang="ru-RU" dirty="0"/>
              <a:t> – кол-во документов в корпусе</a:t>
            </a:r>
          </a:p>
          <a:p>
            <a:r>
              <a:rPr lang="en-US" dirty="0" err="1"/>
              <a:t>df</a:t>
            </a:r>
            <a:r>
              <a:rPr lang="en-US" dirty="0"/>
              <a:t>(t) – </a:t>
            </a:r>
            <a:r>
              <a:rPr lang="ru-RU" dirty="0"/>
              <a:t>кол-во документов, в которых встречается термин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323FF-CF1E-8B6D-BD76-6B373B31C474}"/>
              </a:ext>
            </a:extLst>
          </p:cNvPr>
          <p:cNvSpPr txBox="1"/>
          <p:nvPr/>
        </p:nvSpPr>
        <p:spPr>
          <a:xfrm>
            <a:off x="326571" y="3229318"/>
            <a:ext cx="794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Каждый вектор </a:t>
            </a:r>
            <a:r>
              <a:rPr lang="en-US" dirty="0" err="1"/>
              <a:t>tf-idf</a:t>
            </a:r>
            <a:r>
              <a:rPr lang="ru-RU" dirty="0"/>
              <a:t> (строка матрицы) нормализуется по евклидовой норме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40C9A3-6B90-BC86-44F8-86944290691B}"/>
                  </a:ext>
                </a:extLst>
              </p:cNvPr>
              <p:cNvSpPr txBox="1"/>
              <p:nvPr/>
            </p:nvSpPr>
            <p:spPr>
              <a:xfrm>
                <a:off x="874303" y="3767538"/>
                <a:ext cx="6848203" cy="683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40C9A3-6B90-BC86-44F8-869442906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03" y="3767538"/>
                <a:ext cx="6848203" cy="683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57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Метод </a:t>
            </a:r>
            <a:r>
              <a:rPr lang="ru-RU" sz="2800" dirty="0" err="1"/>
              <a:t>BoW</a:t>
            </a:r>
            <a:r>
              <a:rPr lang="ru-RU" sz="2800" dirty="0"/>
              <a:t>. TF-IDF. Реализация в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59ED21-C4C1-0AB6-CCBA-948EBD367540}"/>
              </a:ext>
            </a:extLst>
          </p:cNvPr>
          <p:cNvSpPr txBox="1"/>
          <p:nvPr/>
        </p:nvSpPr>
        <p:spPr>
          <a:xfrm>
            <a:off x="8160589" y="4628133"/>
            <a:ext cx="64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06E84-FD0F-479C-2A28-C386E52DBEFA}"/>
              </a:ext>
            </a:extLst>
          </p:cNvPr>
          <p:cNvSpPr txBox="1"/>
          <p:nvPr/>
        </p:nvSpPr>
        <p:spPr>
          <a:xfrm>
            <a:off x="290286" y="833719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BoW</a:t>
            </a:r>
            <a:endParaRPr lang="ru-RU" dirty="0"/>
          </a:p>
        </p:txBody>
      </p:sp>
      <p:graphicFrame>
        <p:nvGraphicFramePr>
          <p:cNvPr id="7" name="Таблица 10">
            <a:extLst>
              <a:ext uri="{FF2B5EF4-FFF2-40B4-BE49-F238E27FC236}">
                <a16:creationId xmlns:a16="http://schemas.microsoft.com/office/drawing/2014/main" id="{13FE8B39-FEAD-02F0-40AE-F8EE5CC4CFA2}"/>
              </a:ext>
            </a:extLst>
          </p:cNvPr>
          <p:cNvGraphicFramePr>
            <a:graphicFrameLocks noGrp="1"/>
          </p:cNvGraphicFramePr>
          <p:nvPr/>
        </p:nvGraphicFramePr>
        <p:xfrm>
          <a:off x="290286" y="3488720"/>
          <a:ext cx="3428277" cy="914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4761">
                  <a:extLst>
                    <a:ext uri="{9D8B030D-6E8A-4147-A177-3AD203B41FA5}">
                      <a16:colId xmlns:a16="http://schemas.microsoft.com/office/drawing/2014/main" val="1702086473"/>
                    </a:ext>
                  </a:extLst>
                </a:gridCol>
                <a:gridCol w="414746">
                  <a:extLst>
                    <a:ext uri="{9D8B030D-6E8A-4147-A177-3AD203B41FA5}">
                      <a16:colId xmlns:a16="http://schemas.microsoft.com/office/drawing/2014/main" val="1620764432"/>
                    </a:ext>
                  </a:extLst>
                </a:gridCol>
                <a:gridCol w="595647">
                  <a:extLst>
                    <a:ext uri="{9D8B030D-6E8A-4147-A177-3AD203B41FA5}">
                      <a16:colId xmlns:a16="http://schemas.microsoft.com/office/drawing/2014/main" val="4150401418"/>
                    </a:ext>
                  </a:extLst>
                </a:gridCol>
                <a:gridCol w="383861">
                  <a:extLst>
                    <a:ext uri="{9D8B030D-6E8A-4147-A177-3AD203B41FA5}">
                      <a16:colId xmlns:a16="http://schemas.microsoft.com/office/drawing/2014/main" val="1988529288"/>
                    </a:ext>
                  </a:extLst>
                </a:gridCol>
                <a:gridCol w="489754">
                  <a:extLst>
                    <a:ext uri="{9D8B030D-6E8A-4147-A177-3AD203B41FA5}">
                      <a16:colId xmlns:a16="http://schemas.microsoft.com/office/drawing/2014/main" val="1584160280"/>
                    </a:ext>
                  </a:extLst>
                </a:gridCol>
                <a:gridCol w="489754">
                  <a:extLst>
                    <a:ext uri="{9D8B030D-6E8A-4147-A177-3AD203B41FA5}">
                      <a16:colId xmlns:a16="http://schemas.microsoft.com/office/drawing/2014/main" val="3763757263"/>
                    </a:ext>
                  </a:extLst>
                </a:gridCol>
                <a:gridCol w="489754">
                  <a:extLst>
                    <a:ext uri="{9D8B030D-6E8A-4147-A177-3AD203B41FA5}">
                      <a16:colId xmlns:a16="http://schemas.microsoft.com/office/drawing/2014/main" val="275988241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/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Вася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любить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кот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жить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улица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рыба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0867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Текст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096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dirty="0"/>
                        <a:t>Текст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739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Текст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0330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822192-7AC5-698D-CDA5-C68FF0BACA77}"/>
              </a:ext>
            </a:extLst>
          </p:cNvPr>
          <p:cNvSpPr txBox="1"/>
          <p:nvPr/>
        </p:nvSpPr>
        <p:spPr>
          <a:xfrm>
            <a:off x="409306" y="4561463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Почему разница в векторах?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94D78-7916-88B0-9B05-0938461D2C2F}"/>
              </a:ext>
            </a:extLst>
          </p:cNvPr>
          <p:cNvSpPr txBox="1"/>
          <p:nvPr/>
        </p:nvSpPr>
        <p:spPr>
          <a:xfrm>
            <a:off x="4572000" y="833719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TF-IDF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19026-2F7F-E762-D8D1-D2EE83E94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4" y="1189295"/>
            <a:ext cx="3621010" cy="22197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25AB3B-D0E2-811B-9669-853C7EC57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778" y="1203051"/>
            <a:ext cx="4041301" cy="25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8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62" y="249151"/>
            <a:ext cx="7543800" cy="527284"/>
          </a:xfrm>
        </p:spPr>
        <p:txBody>
          <a:bodyPr>
            <a:noAutofit/>
          </a:bodyPr>
          <a:lstStyle/>
          <a:p>
            <a:r>
              <a:rPr lang="ru-RU" sz="2800" dirty="0"/>
              <a:t>Методы извлечение текстовых данных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C22C87-3759-729B-D16D-382CA78907FA}"/>
              </a:ext>
            </a:extLst>
          </p:cNvPr>
          <p:cNvSpPr txBox="1"/>
          <p:nvPr/>
        </p:nvSpPr>
        <p:spPr>
          <a:xfrm>
            <a:off x="8227300" y="4635927"/>
            <a:ext cx="67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EA0CA-746C-276D-1F2F-1A435BC7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82" y="1013189"/>
            <a:ext cx="5585054" cy="3622738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C63AB40-455D-2FAF-D91D-C632079E89AE}"/>
              </a:ext>
            </a:extLst>
          </p:cNvPr>
          <p:cNvCxnSpPr/>
          <p:nvPr/>
        </p:nvCxnSpPr>
        <p:spPr>
          <a:xfrm>
            <a:off x="5169257" y="3393723"/>
            <a:ext cx="171339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7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150444E-E20C-2512-3A3F-8D858652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46B504-1114-D63C-D121-83F009FB51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b="1" dirty="0"/>
              <a:t>Word2vec </a:t>
            </a:r>
            <a:r>
              <a:rPr lang="ru-RU" sz="1600" dirty="0"/>
              <a:t>— способ построения сжатого пространства векторов слов, использующий нейронные сети. Принимает на вход большой текстовый корпус и сопоставляет каждому слову вектор. Сначала он создает словарь, а затем вычисляет векторное представление слов. Векторное представление основывается на контекстной близости: слова, встречающиеся в тексте рядом с одинаковыми словами (а следовательно, имеющие схожий смысл), в векторном представлении имеют высокое косинусное сходство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8EE4A-D0F2-9D73-1BD3-9ABC54C25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46" y="2577600"/>
            <a:ext cx="4415589" cy="2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01BB75-85D7-E05E-2928-E078114017C0}"/>
              </a:ext>
            </a:extLst>
          </p:cNvPr>
          <p:cNvSpPr txBox="1"/>
          <p:nvPr/>
        </p:nvSpPr>
        <p:spPr>
          <a:xfrm>
            <a:off x="8337882" y="4772760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704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8FEF26-84FB-6D57-8A7F-E2830808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F7A81F-FC3B-AB18-ED6B-DAE0C9721E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• Берем большой набор текстов. Каждое слово представляется вектором. </a:t>
            </a:r>
            <a:endParaRPr lang="en-US" dirty="0"/>
          </a:p>
          <a:p>
            <a:r>
              <a:rPr lang="ru-RU" dirty="0"/>
              <a:t>• Проходим по текстам скользящим «окном», перемещаясь на одно слово за раз </a:t>
            </a:r>
            <a:endParaRPr lang="en-US" dirty="0"/>
          </a:p>
          <a:p>
            <a:r>
              <a:rPr lang="ru-RU" dirty="0"/>
              <a:t>• Таким образом, на каждом шаге есть центральное слово и контекстные </a:t>
            </a:r>
            <a:endParaRPr lang="en-US" dirty="0"/>
          </a:p>
          <a:p>
            <a:r>
              <a:rPr lang="ru-RU" dirty="0"/>
              <a:t>• Вычисляем вероятность центрального слова при условии контекстных </a:t>
            </a:r>
            <a:endParaRPr lang="en-US" dirty="0"/>
          </a:p>
          <a:p>
            <a:r>
              <a:rPr lang="ru-RU" dirty="0"/>
              <a:t>• Корректируем вектора для максимизации вероятности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250681-6D69-A8C6-6A70-0DDCEC34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12" y="3223818"/>
            <a:ext cx="4692891" cy="1759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DB5F49-30EA-B95C-A39B-A9EDE43C2D7C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2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D7513-D50E-DE61-01F7-C791D117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систем классификации	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E922D6-D47D-FB5F-DFA4-65F2580B13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01848" y="848447"/>
            <a:ext cx="5140303" cy="429505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57E60-1924-F88D-A62F-18FFA90AF885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9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4AB5298-6C6C-BB16-53F8-3B97CB47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Word2Vec: </a:t>
            </a:r>
            <a:r>
              <a:rPr lang="ru-RU" dirty="0"/>
              <a:t>функция потерь - кросс-энтропия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10ADDF-DA3E-ECEF-E86C-56A504A141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• Для каждой позиции t = 1..T в корпусе Word2Vec предсказывает контекстные слова в окне размером m при условии центрального слова 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l-GR" dirty="0"/>
              <a:t>• θ – </a:t>
            </a:r>
            <a:r>
              <a:rPr lang="ru-RU" dirty="0"/>
              <a:t>параметры для оптимизации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4089E9-D244-74DD-8410-2124D4C2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953" y="1924017"/>
            <a:ext cx="3772094" cy="6477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BFE2F6-E1B7-C421-7F62-8DF154CD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82" y="3696917"/>
            <a:ext cx="4858000" cy="812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AE4E2-002C-5783-A258-B6601545CD6B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81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BA6D49-29F3-2F06-4358-4C40C4FE2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Архитектуры </a:t>
            </a:r>
            <a:r>
              <a:rPr lang="en-US" dirty="0"/>
              <a:t>Word2Vec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27EC8B2-5D7F-6186-9809-9118D8A116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Основные архитектуры Word2Vec — </a:t>
            </a:r>
            <a:r>
              <a:rPr lang="ru-RU" dirty="0" err="1"/>
              <a:t>Continuous</a:t>
            </a:r>
            <a:r>
              <a:rPr lang="ru-RU" dirty="0"/>
              <a:t> </a:t>
            </a:r>
            <a:r>
              <a:rPr lang="ru-RU" dirty="0" err="1"/>
              <a:t>Bag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Words</a:t>
            </a:r>
            <a:r>
              <a:rPr lang="ru-RU" dirty="0"/>
              <a:t> (CBOW) и </a:t>
            </a:r>
            <a:r>
              <a:rPr lang="ru-RU" dirty="0" err="1"/>
              <a:t>Skipgram</a:t>
            </a:r>
            <a:r>
              <a:rPr lang="ru-RU" dirty="0"/>
              <a:t>. Принцип работы CBOW — предсказывание слова при данном контексте, а </a:t>
            </a:r>
            <a:r>
              <a:rPr lang="ru-RU" dirty="0" err="1"/>
              <a:t>Skip-Gram</a:t>
            </a:r>
            <a:r>
              <a:rPr lang="ru-RU" dirty="0"/>
              <a:t> наоборот — предсказывается контекст при данном слове.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FF6F74-9621-6440-4109-B8AA9566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77" y="2283304"/>
            <a:ext cx="4484360" cy="2698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AB3E1-9513-58AF-CE5B-BCE1E6CCF8CF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70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C8B312A-7610-50F1-50D7-BE1EA36C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</a:t>
            </a:r>
            <a:r>
              <a:rPr lang="en-US" dirty="0"/>
              <a:t>Word2Vec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79FB87-DB1F-A083-C6BF-900F0C83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9324"/>
            <a:ext cx="3111660" cy="247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68CFDB-121C-2B9D-2E15-DDECDEC36879}"/>
              </a:ext>
            </a:extLst>
          </p:cNvPr>
          <p:cNvSpPr txBox="1"/>
          <p:nvPr/>
        </p:nvSpPr>
        <p:spPr>
          <a:xfrm>
            <a:off x="240632" y="3026349"/>
            <a:ext cx="31116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Выполняя обновление для минимизации функции потерь мы увеличиваем сходство </a:t>
            </a:r>
            <a:r>
              <a:rPr lang="ru-RU" dirty="0" err="1"/>
              <a:t>vcat</a:t>
            </a:r>
            <a:r>
              <a:rPr lang="ru-RU" dirty="0"/>
              <a:t> и </a:t>
            </a:r>
            <a:r>
              <a:rPr lang="ru-RU" dirty="0" err="1"/>
              <a:t>ucute</a:t>
            </a:r>
            <a:r>
              <a:rPr lang="ru-RU" dirty="0"/>
              <a:t> , уменьшая сходство между </a:t>
            </a:r>
            <a:r>
              <a:rPr lang="ru-RU" dirty="0" err="1"/>
              <a:t>vcat</a:t>
            </a:r>
            <a:r>
              <a:rPr lang="ru-RU" dirty="0"/>
              <a:t> и другими словами словаря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592690-0398-C4A7-2C44-12C14EB44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1" y="1269324"/>
            <a:ext cx="4419588" cy="3351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2A7656-7662-3A0B-5C5D-B61138DC54C6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8658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B062476B-D3C6-5A46-43D1-D5436D0A1C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приведенном ранее примере для каждой пары центрального слова и его контекстного слова необходимо обновить все векторы контекстных слов. Это очень неэффективно: для каждого шага время, необходимое для обновления, пропорционально размеру словаря. </a:t>
            </a:r>
            <a:endParaRPr lang="en-US" dirty="0"/>
          </a:p>
          <a:p>
            <a:r>
              <a:rPr lang="ru-RU" dirty="0"/>
              <a:t>• Для оптимизации можно использовать подход </a:t>
            </a:r>
            <a:r>
              <a:rPr lang="ru-RU" b="1" dirty="0" err="1"/>
              <a:t>Negative</a:t>
            </a:r>
            <a:r>
              <a:rPr lang="ru-RU" b="1" dirty="0"/>
              <a:t> </a:t>
            </a:r>
            <a:r>
              <a:rPr lang="ru-RU" b="1" dirty="0" err="1"/>
              <a:t>Sampling</a:t>
            </a:r>
            <a:r>
              <a:rPr lang="ru-RU" dirty="0"/>
              <a:t>, пытаясь уменьшать сходство между </a:t>
            </a:r>
            <a:r>
              <a:rPr lang="ru-RU" dirty="0" err="1"/>
              <a:t>vcat</a:t>
            </a:r>
            <a:r>
              <a:rPr lang="ru-RU" dirty="0"/>
              <a:t> и векторами контекста не для всех слов, а только для подмножества из K «негативных» примеров. </a:t>
            </a:r>
            <a:endParaRPr lang="en-US" dirty="0"/>
          </a:p>
          <a:p>
            <a:r>
              <a:rPr lang="ru-RU" dirty="0"/>
              <a:t>• Новая функция потерь</a:t>
            </a: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B1C05E45-FE05-29E9-100D-9A91608D58BD}"/>
              </a:ext>
            </a:extLst>
          </p:cNvPr>
          <p:cNvSpPr txBox="1">
            <a:spLocks/>
          </p:cNvSpPr>
          <p:nvPr/>
        </p:nvSpPr>
        <p:spPr>
          <a:xfrm>
            <a:off x="457199" y="379861"/>
            <a:ext cx="6824382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Обучение </a:t>
            </a:r>
            <a:r>
              <a:rPr lang="en-US" dirty="0"/>
              <a:t>Word2Vec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949913-2354-3F87-5D4C-D68EF03A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51" y="3833448"/>
            <a:ext cx="4847881" cy="750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BFFE2-F834-9D92-ADDC-F5261F8EB417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817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304002-7B04-DAAE-E73A-F3BBAA55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Лабораторная работа 5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43A0AFD-7950-9720-B2D3-ABB72833FD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Использовать </a:t>
            </a:r>
            <a:r>
              <a:rPr lang="ru-RU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предобработанные</a:t>
            </a:r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тексты выбранного корпуса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Извлечь вектора BoW, TF-IDF, Word2Vec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*Сохранить полученные вектора отдельным файлом (.</a:t>
            </a:r>
            <a:r>
              <a:rPr lang="ru-RU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npy</a:t>
            </a:r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/ .</a:t>
            </a:r>
            <a:r>
              <a:rPr lang="ru-RU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csv</a:t>
            </a:r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** Предсказать сентимент отзывов используя тональные словари</a:t>
            </a:r>
          </a:p>
          <a:p>
            <a:pPr algn="l"/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** - по желанию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BE5E3-01B3-A0A8-C66B-022301103833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ru-RU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063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61C4FF5-BDF9-5B1F-7EEF-FB33D5ED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/>
              <a:t>Извлечение признаков из текста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FAEAD-E368-74B6-BC88-73CDEEBCE2DF}"/>
              </a:ext>
            </a:extLst>
          </p:cNvPr>
          <p:cNvSpPr txBox="1"/>
          <p:nvPr/>
        </p:nvSpPr>
        <p:spPr>
          <a:xfrm>
            <a:off x="1882140" y="1115240"/>
            <a:ext cx="240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Привет! Как дела?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0DA7F-8C4B-40A9-3A7D-A8C45E4D0F73}"/>
              </a:ext>
            </a:extLst>
          </p:cNvPr>
          <p:cNvSpPr txBox="1"/>
          <p:nvPr/>
        </p:nvSpPr>
        <p:spPr>
          <a:xfrm>
            <a:off x="4695369" y="1115240"/>
            <a:ext cx="345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012590045 89456123 06894469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7A69A-F24D-E896-4B91-AF7234DDF055}"/>
              </a:ext>
            </a:extLst>
          </p:cNvPr>
          <p:cNvSpPr txBox="1"/>
          <p:nvPr/>
        </p:nvSpPr>
        <p:spPr>
          <a:xfrm>
            <a:off x="3027217" y="4635927"/>
            <a:ext cx="286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Векторизация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02C221-447C-B8AB-8244-65D8FAA19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" b="50000"/>
          <a:stretch/>
        </p:blipFill>
        <p:spPr>
          <a:xfrm>
            <a:off x="1906270" y="1823377"/>
            <a:ext cx="5331460" cy="2571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CDA8F-3E91-0A27-ABB2-59C115E6F112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718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6F12917-3E5A-CA67-035D-9E083386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/>
              <a:t>Методы извлечение текстовых данных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653A46-28A6-934C-A4EF-3EDAA3C9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82" y="1013189"/>
            <a:ext cx="5585054" cy="36227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63688-452B-3D2E-6290-AD7DAFC146C5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55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25947"/>
            <a:ext cx="6824382" cy="527284"/>
          </a:xfrm>
        </p:spPr>
        <p:txBody>
          <a:bodyPr>
            <a:noAutofit/>
          </a:bodyPr>
          <a:lstStyle/>
          <a:p>
            <a:r>
              <a:rPr lang="ru-RU" sz="2800" dirty="0"/>
              <a:t>Тональные словари</a:t>
            </a:r>
          </a:p>
        </p:txBody>
      </p:sp>
      <p:graphicFrame>
        <p:nvGraphicFramePr>
          <p:cNvPr id="7" name="Таблица 4">
            <a:extLst>
              <a:ext uri="{FF2B5EF4-FFF2-40B4-BE49-F238E27FC236}">
                <a16:creationId xmlns:a16="http://schemas.microsoft.com/office/drawing/2014/main" id="{8EEAF97A-73E4-BF51-A8A8-9FF64B533B82}"/>
              </a:ext>
            </a:extLst>
          </p:cNvPr>
          <p:cNvGraphicFramePr>
            <a:graphicFrameLocks noGrp="1"/>
          </p:cNvGraphicFramePr>
          <p:nvPr/>
        </p:nvGraphicFramePr>
        <p:xfrm>
          <a:off x="191973" y="1150726"/>
          <a:ext cx="8606971" cy="3261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25372">
                  <a:extLst>
                    <a:ext uri="{9D8B030D-6E8A-4147-A177-3AD203B41FA5}">
                      <a16:colId xmlns:a16="http://schemas.microsoft.com/office/drawing/2014/main" val="3576320472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8370332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73082339"/>
                    </a:ext>
                  </a:extLst>
                </a:gridCol>
                <a:gridCol w="3316513">
                  <a:extLst>
                    <a:ext uri="{9D8B030D-6E8A-4147-A177-3AD203B41FA5}">
                      <a16:colId xmlns:a16="http://schemas.microsoft.com/office/drawing/2014/main" val="841092724"/>
                    </a:ext>
                  </a:extLst>
                </a:gridCol>
              </a:tblGrid>
              <a:tr h="635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 словаря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слов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классов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Классы с количеством слов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283992"/>
                  </a:ext>
                </a:extLst>
              </a:tr>
              <a:tr h="726729"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RuSentiLex (https://www.labinform.ru/pub/rusentilex/index.htm)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16 057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Положительные (3785), отрицательные (10 234), нейтральные (1747), смешанная оценка (291)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412933"/>
                  </a:ext>
                </a:extLst>
              </a:tr>
              <a:tr h="1150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LinisCrowd</a:t>
                      </a:r>
                      <a:r>
                        <a:rPr lang="en-US" sz="1400" dirty="0"/>
                        <a:t> (http://linis-crowd.org/)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7545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Сильно отрицательные (228), отрицательные </a:t>
                      </a:r>
                    </a:p>
                    <a:p>
                      <a:pPr algn="ctr"/>
                      <a:r>
                        <a:rPr lang="ru-RU" sz="1400" dirty="0"/>
                        <a:t>(1598), нейтральные (4864), положительные </a:t>
                      </a:r>
                    </a:p>
                    <a:p>
                      <a:pPr algn="ctr"/>
                      <a:r>
                        <a:rPr lang="ru-RU" sz="1400" dirty="0"/>
                        <a:t>(806), сильно положительные (49)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496784"/>
                  </a:ext>
                </a:extLst>
              </a:tr>
              <a:tr h="7267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WordNetAffect</a:t>
                      </a:r>
                      <a:r>
                        <a:rPr lang="en-US" sz="1400" dirty="0"/>
                        <a:t> (http://lilu.fcim.utm. md/resourcesRoRuWNA_ru.html)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2401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Радость (749), страх (617), гнев (398), печаль (445), отвращение (74), удивление (118)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4389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F72C5A-3B33-808E-9AD6-C69F6EEE13D0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32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25947"/>
            <a:ext cx="6824382" cy="527284"/>
          </a:xfrm>
        </p:spPr>
        <p:txBody>
          <a:bodyPr>
            <a:noAutofit/>
          </a:bodyPr>
          <a:lstStyle/>
          <a:p>
            <a:r>
              <a:rPr lang="ru-RU" sz="2800" dirty="0"/>
              <a:t>Тональные словари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ABE5-3586-3959-B94D-634DDE02DB32}"/>
              </a:ext>
            </a:extLst>
          </p:cNvPr>
          <p:cNvSpPr txBox="1"/>
          <p:nvPr/>
        </p:nvSpPr>
        <p:spPr>
          <a:xfrm>
            <a:off x="288003" y="1133289"/>
            <a:ext cx="664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800" dirty="0"/>
              <a:t>RuSentiLex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FF27-4FBA-454E-3712-0F315A7076D9}"/>
              </a:ext>
            </a:extLst>
          </p:cNvPr>
          <p:cNvSpPr txBox="1"/>
          <p:nvPr/>
        </p:nvSpPr>
        <p:spPr>
          <a:xfrm>
            <a:off x="288003" y="2451770"/>
            <a:ext cx="664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LinisCrowd</a:t>
            </a:r>
            <a:r>
              <a:rPr lang="en-US" sz="1800" dirty="0"/>
              <a:t> 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0B143-CCD3-CC22-AB31-1B70857E0EA0}"/>
              </a:ext>
            </a:extLst>
          </p:cNvPr>
          <p:cNvSpPr txBox="1"/>
          <p:nvPr/>
        </p:nvSpPr>
        <p:spPr>
          <a:xfrm>
            <a:off x="288003" y="4132309"/>
            <a:ext cx="664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WordNetAffect</a:t>
            </a:r>
            <a:r>
              <a:rPr lang="en-US" sz="1800" dirty="0"/>
              <a:t> 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D1A86C-9ED5-09A0-D33B-10A2609C6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91"/>
          <a:stretch/>
        </p:blipFill>
        <p:spPr>
          <a:xfrm>
            <a:off x="1982384" y="935799"/>
            <a:ext cx="4730993" cy="8406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C5C2E7-BE0A-DAAA-0E77-E5ED84A54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659" y="1973925"/>
            <a:ext cx="2502029" cy="155583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5BB9AF-D20B-AFD4-4236-8237942B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614" y="3600878"/>
            <a:ext cx="974785" cy="154727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9E8D2D1-7156-48CB-DA68-E1F71232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650" y="4142730"/>
            <a:ext cx="6711350" cy="463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BB1DC-C19B-7943-9F1E-7AB053FA6E81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709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25947"/>
            <a:ext cx="6824382" cy="527284"/>
          </a:xfrm>
        </p:spPr>
        <p:txBody>
          <a:bodyPr>
            <a:noAutofit/>
          </a:bodyPr>
          <a:lstStyle/>
          <a:p>
            <a:r>
              <a:rPr lang="ru-RU" sz="2800" dirty="0"/>
              <a:t>Тональные словари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97F183-C859-8386-AEA0-DB256AD2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12" y="1471214"/>
            <a:ext cx="5372376" cy="3473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2C34F-C8A9-3482-5BC4-8F3A1D755D6D}"/>
              </a:ext>
            </a:extLst>
          </p:cNvPr>
          <p:cNvSpPr txBox="1"/>
          <p:nvPr/>
        </p:nvSpPr>
        <p:spPr>
          <a:xfrm>
            <a:off x="1816801" y="985398"/>
            <a:ext cx="570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Объединенный словарь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907A-33C2-21EA-CBFC-90EFA66B6814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11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Словарные методы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27044-0C07-C803-EFA4-C0A4E5DEB7C7}"/>
              </a:ext>
            </a:extLst>
          </p:cNvPr>
          <p:cNvSpPr txBox="1"/>
          <p:nvPr/>
        </p:nvSpPr>
        <p:spPr>
          <a:xfrm>
            <a:off x="695504" y="4411779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Тональный словарь</a:t>
            </a:r>
          </a:p>
          <a:p>
            <a:pPr algn="ctr"/>
            <a:r>
              <a:rPr lang="en-US" dirty="0" err="1"/>
              <a:t>LinisCrowd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6637C3-1815-A9A0-F3BD-149EE252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3976"/>
            <a:ext cx="2572109" cy="3238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21CB0-DD17-D0B8-27A8-D06E94410A7D}"/>
              </a:ext>
            </a:extLst>
          </p:cNvPr>
          <p:cNvSpPr txBox="1"/>
          <p:nvPr/>
        </p:nvSpPr>
        <p:spPr>
          <a:xfrm>
            <a:off x="3882418" y="2332114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Васе было стыдно за свою очевидную ошибку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4995420-21CC-EFE5-FF14-423BA4A6F6B0}"/>
              </a:ext>
            </a:extLst>
          </p:cNvPr>
          <p:cNvGrpSpPr/>
          <p:nvPr/>
        </p:nvGrpSpPr>
        <p:grpSpPr>
          <a:xfrm>
            <a:off x="4849816" y="1310555"/>
            <a:ext cx="2553056" cy="777196"/>
            <a:chOff x="4767266" y="1003404"/>
            <a:chExt cx="2553056" cy="77719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034FB848-A939-2F33-9815-5258D6B03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492" r="788" b="15063"/>
            <a:stretch/>
          </p:blipFill>
          <p:spPr>
            <a:xfrm>
              <a:off x="4768491" y="1003404"/>
              <a:ext cx="2551831" cy="221457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2B22C61E-F8DF-BE1B-3D48-1611AA1C9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7266" y="1551968"/>
              <a:ext cx="2553056" cy="228632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45797B14-A9A9-47D6-5FAE-7F72C55C5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7266" y="1284405"/>
              <a:ext cx="2553056" cy="219106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69A659C-A4E4-222A-36FC-AC69819A2E21}"/>
              </a:ext>
            </a:extLst>
          </p:cNvPr>
          <p:cNvGrpSpPr/>
          <p:nvPr/>
        </p:nvGrpSpPr>
        <p:grpSpPr>
          <a:xfrm>
            <a:off x="4011061" y="2708619"/>
            <a:ext cx="4391769" cy="378133"/>
            <a:chOff x="3658884" y="2265322"/>
            <a:chExt cx="4391769" cy="3781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418C9-B146-EB13-DDB1-4A6DF6E6E307}"/>
                </a:ext>
              </a:extLst>
            </p:cNvPr>
            <p:cNvSpPr txBox="1"/>
            <p:nvPr/>
          </p:nvSpPr>
          <p:spPr>
            <a:xfrm>
              <a:off x="3658884" y="2274123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C94F05-EB62-28A7-5710-18B024076F7D}"/>
                </a:ext>
              </a:extLst>
            </p:cNvPr>
            <p:cNvSpPr txBox="1"/>
            <p:nvPr/>
          </p:nvSpPr>
          <p:spPr>
            <a:xfrm>
              <a:off x="4204984" y="2274123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C2E235-B858-90BF-0BAA-7AC89D795865}"/>
                </a:ext>
              </a:extLst>
            </p:cNvPr>
            <p:cNvSpPr txBox="1"/>
            <p:nvPr/>
          </p:nvSpPr>
          <p:spPr>
            <a:xfrm>
              <a:off x="4809158" y="2265322"/>
              <a:ext cx="43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199BE1-5CC1-95B6-B1F6-402FC3080B71}"/>
                </a:ext>
              </a:extLst>
            </p:cNvPr>
            <p:cNvSpPr txBox="1"/>
            <p:nvPr/>
          </p:nvSpPr>
          <p:spPr>
            <a:xfrm>
              <a:off x="5741462" y="2270044"/>
              <a:ext cx="43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100770-D0FC-0074-6C32-C0F9A3EE4943}"/>
                </a:ext>
              </a:extLst>
            </p:cNvPr>
            <p:cNvSpPr txBox="1"/>
            <p:nvPr/>
          </p:nvSpPr>
          <p:spPr>
            <a:xfrm>
              <a:off x="6611412" y="2274123"/>
              <a:ext cx="43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1472F-4102-0F7F-D2C4-2DF20A3BB555}"/>
                </a:ext>
              </a:extLst>
            </p:cNvPr>
            <p:cNvSpPr txBox="1"/>
            <p:nvPr/>
          </p:nvSpPr>
          <p:spPr>
            <a:xfrm>
              <a:off x="7614712" y="2274123"/>
              <a:ext cx="43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95BB408-4FDB-81DB-0012-19CBE5242AF8}"/>
              </a:ext>
            </a:extLst>
          </p:cNvPr>
          <p:cNvSpPr txBox="1"/>
          <p:nvPr/>
        </p:nvSpPr>
        <p:spPr>
          <a:xfrm>
            <a:off x="3938740" y="3605049"/>
            <a:ext cx="4966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Проблема: все тексты имеют различную длину</a:t>
            </a:r>
          </a:p>
          <a:p>
            <a:endParaRPr lang="ru-RU" dirty="0"/>
          </a:p>
          <a:p>
            <a:r>
              <a:rPr lang="ru-RU" dirty="0"/>
              <a:t>Решение: привести все тексты к одной длине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2922B-F1FA-CD99-E82E-4038AABEAA2B}"/>
              </a:ext>
            </a:extLst>
          </p:cNvPr>
          <p:cNvSpPr txBox="1"/>
          <p:nvPr/>
        </p:nvSpPr>
        <p:spPr>
          <a:xfrm>
            <a:off x="3997339" y="896791"/>
            <a:ext cx="398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Способ №1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45379-B9DA-0A0A-64A4-1E41A72BA79A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90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56688"/>
            <a:ext cx="6824382" cy="527284"/>
          </a:xfrm>
        </p:spPr>
        <p:txBody>
          <a:bodyPr>
            <a:noAutofit/>
          </a:bodyPr>
          <a:lstStyle/>
          <a:p>
            <a:r>
              <a:rPr lang="ru-RU" sz="2800" dirty="0"/>
              <a:t>Словарные методы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5E3B7-AD38-C27A-8922-DD61862465FA}"/>
              </a:ext>
            </a:extLst>
          </p:cNvPr>
          <p:cNvSpPr txBox="1"/>
          <p:nvPr/>
        </p:nvSpPr>
        <p:spPr>
          <a:xfrm>
            <a:off x="2337298" y="875282"/>
            <a:ext cx="398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Способ №2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0D81D-AA8E-487F-F35A-8C9B8FB78DAF}"/>
              </a:ext>
            </a:extLst>
          </p:cNvPr>
          <p:cNvSpPr txBox="1"/>
          <p:nvPr/>
        </p:nvSpPr>
        <p:spPr>
          <a:xfrm>
            <a:off x="414324" y="1276069"/>
            <a:ext cx="573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Статистические данные для всего предложения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47610-2CDC-4342-7E56-D9E44076480C}"/>
              </a:ext>
            </a:extLst>
          </p:cNvPr>
          <p:cNvSpPr txBox="1"/>
          <p:nvPr/>
        </p:nvSpPr>
        <p:spPr>
          <a:xfrm>
            <a:off x="414323" y="1751809"/>
            <a:ext cx="6125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Кол-во положительных/отрицательных слов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Среднее значение сентимента всех слов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Максимальное положительное/отрицательное значение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….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19AF1-A0AC-F87B-2BDA-CEA6B5785836}"/>
              </a:ext>
            </a:extLst>
          </p:cNvPr>
          <p:cNvSpPr txBox="1"/>
          <p:nvPr/>
        </p:nvSpPr>
        <p:spPr>
          <a:xfrm>
            <a:off x="511148" y="3182215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Васе было стыдно за свою очевидную ошибку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5C28BFD-87CD-EB22-CDB1-2747027F5D7B}"/>
              </a:ext>
            </a:extLst>
          </p:cNvPr>
          <p:cNvGrpSpPr/>
          <p:nvPr/>
        </p:nvGrpSpPr>
        <p:grpSpPr>
          <a:xfrm>
            <a:off x="668050" y="3605642"/>
            <a:ext cx="4391769" cy="378133"/>
            <a:chOff x="3658884" y="2265322"/>
            <a:chExt cx="4391769" cy="378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449422-21ED-54BC-6132-05FA25F503EF}"/>
                </a:ext>
              </a:extLst>
            </p:cNvPr>
            <p:cNvSpPr txBox="1"/>
            <p:nvPr/>
          </p:nvSpPr>
          <p:spPr>
            <a:xfrm>
              <a:off x="3658884" y="2274123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B059A6-D15A-406B-97CA-00986C8CF456}"/>
                </a:ext>
              </a:extLst>
            </p:cNvPr>
            <p:cNvSpPr txBox="1"/>
            <p:nvPr/>
          </p:nvSpPr>
          <p:spPr>
            <a:xfrm>
              <a:off x="4204984" y="2274123"/>
              <a:ext cx="29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AEA02D-E49C-2504-4FED-F7A1E117DCDF}"/>
                </a:ext>
              </a:extLst>
            </p:cNvPr>
            <p:cNvSpPr txBox="1"/>
            <p:nvPr/>
          </p:nvSpPr>
          <p:spPr>
            <a:xfrm>
              <a:off x="4809158" y="2265322"/>
              <a:ext cx="43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8DFD32-6D3B-342A-2980-F276A7BE786F}"/>
                </a:ext>
              </a:extLst>
            </p:cNvPr>
            <p:cNvSpPr txBox="1"/>
            <p:nvPr/>
          </p:nvSpPr>
          <p:spPr>
            <a:xfrm>
              <a:off x="5741462" y="2270044"/>
              <a:ext cx="43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25B4C4-1B5E-8DCC-12AF-2475A4CBE2C2}"/>
                </a:ext>
              </a:extLst>
            </p:cNvPr>
            <p:cNvSpPr txBox="1"/>
            <p:nvPr/>
          </p:nvSpPr>
          <p:spPr>
            <a:xfrm>
              <a:off x="6611412" y="2274123"/>
              <a:ext cx="43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372D4-AEBD-4D2E-9A2E-CCDA74543946}"/>
                </a:ext>
              </a:extLst>
            </p:cNvPr>
            <p:cNvSpPr txBox="1"/>
            <p:nvPr/>
          </p:nvSpPr>
          <p:spPr>
            <a:xfrm>
              <a:off x="7614712" y="2274123"/>
              <a:ext cx="43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8ABC716-FC98-45F0-422B-4A9E7A6605F4}"/>
              </a:ext>
            </a:extLst>
          </p:cNvPr>
          <p:cNvSpPr txBox="1"/>
          <p:nvPr/>
        </p:nvSpPr>
        <p:spPr>
          <a:xfrm>
            <a:off x="1121903" y="4347903"/>
            <a:ext cx="407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	2	-0,5	   0	-2</a:t>
            </a:r>
          </a:p>
        </p:txBody>
      </p:sp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D4B7C52E-A943-81D5-9452-9E6B1C9EA940}"/>
              </a:ext>
            </a:extLst>
          </p:cNvPr>
          <p:cNvCxnSpPr>
            <a:stCxn id="18" idx="1"/>
          </p:cNvCxnSpPr>
          <p:nvPr/>
        </p:nvCxnSpPr>
        <p:spPr>
          <a:xfrm rot="10800000">
            <a:off x="451163" y="3814547"/>
            <a:ext cx="670740" cy="718022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Соединитель: изогнутый 19">
            <a:extLst>
              <a:ext uri="{FF2B5EF4-FFF2-40B4-BE49-F238E27FC236}">
                <a16:creationId xmlns:a16="http://schemas.microsoft.com/office/drawing/2014/main" id="{F16965D8-184A-45C6-6587-1D6455F5AFED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3359014" y="3799109"/>
            <a:ext cx="1700805" cy="702065"/>
          </a:xfrm>
          <a:prstGeom prst="curvedConnector3">
            <a:avLst>
              <a:gd name="adj1" fmla="val 113441"/>
            </a:avLst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5BDE299-6CF1-85F1-CB40-2285ED369029}"/>
              </a:ext>
            </a:extLst>
          </p:cNvPr>
          <p:cNvSpPr/>
          <p:nvPr/>
        </p:nvSpPr>
        <p:spPr>
          <a:xfrm>
            <a:off x="5907997" y="2870005"/>
            <a:ext cx="2979058" cy="172926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* </a:t>
            </a:r>
            <a:r>
              <a:rPr lang="ru-RU" b="1" i="1" dirty="0"/>
              <a:t>Добавить правило:</a:t>
            </a:r>
          </a:p>
          <a:p>
            <a:pPr algn="ctr"/>
            <a:r>
              <a:rPr lang="ru-RU" sz="1400" dirty="0"/>
              <a:t>Если перед словом частица «не» или «нет», </a:t>
            </a:r>
          </a:p>
          <a:p>
            <a:pPr algn="ctr"/>
            <a:r>
              <a:rPr lang="ru-RU" sz="1400" dirty="0"/>
              <a:t>то изменить значение сентимента слова на противоположное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C9BBA87-4464-A151-C634-4830EB02212C}"/>
              </a:ext>
            </a:extLst>
          </p:cNvPr>
          <p:cNvCxnSpPr/>
          <p:nvPr/>
        </p:nvCxnSpPr>
        <p:spPr>
          <a:xfrm>
            <a:off x="1121903" y="4787660"/>
            <a:ext cx="22371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4989D7-A361-65E0-829C-E68C30838E6E}"/>
              </a:ext>
            </a:extLst>
          </p:cNvPr>
          <p:cNvSpPr txBox="1"/>
          <p:nvPr/>
        </p:nvSpPr>
        <p:spPr>
          <a:xfrm>
            <a:off x="8327254" y="4785064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4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6391</TotalTime>
  <Words>1029</Words>
  <Application>Microsoft Office PowerPoint</Application>
  <PresentationFormat>Экран (16:9)</PresentationFormat>
  <Paragraphs>268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Roboto</vt:lpstr>
      <vt:lpstr>Тема1</vt:lpstr>
      <vt:lpstr>Анализ социальных медиа с помощью Python</vt:lpstr>
      <vt:lpstr>Архитектура систем классификации </vt:lpstr>
      <vt:lpstr>Извлечение признаков из текста</vt:lpstr>
      <vt:lpstr>Методы извлечение текстовых данных</vt:lpstr>
      <vt:lpstr>Тональные словари</vt:lpstr>
      <vt:lpstr>Тональные словари</vt:lpstr>
      <vt:lpstr>Тональные словари</vt:lpstr>
      <vt:lpstr>Словарные методы</vt:lpstr>
      <vt:lpstr>Словарные методы</vt:lpstr>
      <vt:lpstr>Узнать сентимент текста без разметки</vt:lpstr>
      <vt:lpstr>Методы извлечение текстовых данных</vt:lpstr>
      <vt:lpstr>Метод BoW</vt:lpstr>
      <vt:lpstr>Метод BoW. TF-IDF</vt:lpstr>
      <vt:lpstr>Метод BoW. TF-IDF. Пример</vt:lpstr>
      <vt:lpstr>Метод BoW. TF-IDF. Python </vt:lpstr>
      <vt:lpstr>Метод BoW. TF-IDF. Реализация в Python</vt:lpstr>
      <vt:lpstr>Методы извлечение текстовых данных</vt:lpstr>
      <vt:lpstr>Word2Vec</vt:lpstr>
      <vt:lpstr>Word2Vec</vt:lpstr>
      <vt:lpstr>Word2Vec: функция потерь - кросс-энтропия</vt:lpstr>
      <vt:lpstr>Архитектуры Word2Vec</vt:lpstr>
      <vt:lpstr>Обучение Word2Vec</vt:lpstr>
      <vt:lpstr>Презентация PowerPoint</vt:lpstr>
      <vt:lpstr>Лабораторная работа 5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Двойникова</cp:lastModifiedBy>
  <cp:revision>142</cp:revision>
  <dcterms:created xsi:type="dcterms:W3CDTF">2014-06-27T12:30:22Z</dcterms:created>
  <dcterms:modified xsi:type="dcterms:W3CDTF">2024-05-02T21:28:34Z</dcterms:modified>
</cp:coreProperties>
</file>